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Instrument Sans Medium" panose="020B0604020202020204" charset="0"/>
      <p:regular r:id="rId17"/>
    </p:embeddedFont>
    <p:embeddedFont>
      <p:font typeface="Inter" panose="020B0604020202020204" charset="0"/>
      <p:regular r:id="rId18"/>
    </p:embeddedFont>
  </p:embeddedFontLst>
  <p:defaultTextStyle>
    <a:defPPr>
      <a:defRPr lang="en-U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47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Recursive Programming in Numerical Methods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presentation on solving the reaction rate equation </a:t>
            </a:r>
            <a:r>
              <a:rPr lang="en-US" sz="1750" dirty="0">
                <a:solidFill>
                  <a:srgbClr val="000000"/>
                </a:solidFill>
                <a:highlight>
                  <a:srgbClr val="FDC4C4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x - sin(x) = 0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using recursive numerical methods and comparing recursive vs. dynamic programming performance.</a:t>
            </a:r>
            <a:endParaRPr lang="en-US" sz="1750" dirty="0"/>
          </a:p>
        </p:txBody>
      </p:sp>
      <p:pic>
        <p:nvPicPr>
          <p:cNvPr id="6" name="Picture 5" descr="A computer screen with a red and blue gradient&#10;&#10;AI-generated content may be incorrect.">
            <a:extLst>
              <a:ext uri="{FF2B5EF4-FFF2-40B4-BE49-F238E27FC236}">
                <a16:creationId xmlns:a16="http://schemas.microsoft.com/office/drawing/2014/main" id="{DA1BCA48-F464-5BF6-BF2B-E586A4E1B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996" y="171450"/>
            <a:ext cx="6025596" cy="2647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1602"/>
            <a:ext cx="81180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 and Key Takeaways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54010"/>
            <a:ext cx="4196358" cy="3665815"/>
          </a:xfrm>
          <a:prstGeom prst="roundRect">
            <a:avLst>
              <a:gd name="adj" fmla="val 928"/>
            </a:avLst>
          </a:prstGeom>
          <a:solidFill>
            <a:srgbClr val="434348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78082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8C7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296787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688080"/>
            <a:ext cx="31763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Programming Concepts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17849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Gained experience with MATLAB programming, recursive functions, and the foundations of numerical methods.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554010"/>
            <a:ext cx="4196358" cy="3665815"/>
          </a:xfrm>
          <a:prstGeom prst="roundRect">
            <a:avLst>
              <a:gd name="adj" fmla="val 928"/>
            </a:avLst>
          </a:prstGeom>
          <a:solidFill>
            <a:srgbClr val="434348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78082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8C7F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296787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Efficiency Matters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4178498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Programming provides massive performance improvements over pure recursion by eliminating redundant computations.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554010"/>
            <a:ext cx="4196358" cy="3665815"/>
          </a:xfrm>
          <a:prstGeom prst="roundRect">
            <a:avLst>
              <a:gd name="adj" fmla="val 928"/>
            </a:avLst>
          </a:prstGeom>
          <a:solidFill>
            <a:srgbClr val="434348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78082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8C7F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114" y="2967871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Foundational Skills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417849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Applied concepts to solve classical problems (Fibonacci, Knapsack) and numerical equations (Reaction Rate Solver).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4749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References include MATLAB Documentation, lecture notes, and online resources for algorithmic concepts.</a:t>
            </a:r>
            <a:endParaRPr lang="en-US" sz="1750" dirty="0"/>
          </a:p>
        </p:txBody>
      </p:sp>
      <p:pic>
        <p:nvPicPr>
          <p:cNvPr id="20" name="Picture 19" descr="A computer screen with a red and blue gradient&#10;&#10;AI-generated content may be incorrect.">
            <a:extLst>
              <a:ext uri="{FF2B5EF4-FFF2-40B4-BE49-F238E27FC236}">
                <a16:creationId xmlns:a16="http://schemas.microsoft.com/office/drawing/2014/main" id="{190A5384-A6BA-1CC8-ECDA-C53365189E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0224" y="6604050"/>
            <a:ext cx="5887153" cy="24636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9639"/>
            <a:ext cx="101721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Chapter 1: Recursive Numerical Solvers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2858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4828580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Goal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576292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Solve the reaction rate equation </a:t>
            </a:r>
            <a:r>
              <a:rPr lang="en-US" sz="175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 - \sin(x) = 0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using equivalent code based on recursive programming.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82858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6482" y="4828580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</p:sp>
      <p:sp>
        <p:nvSpPr>
          <p:cNvPr id="10" name="Text 7"/>
          <p:cNvSpPr/>
          <p:nvPr/>
        </p:nvSpPr>
        <p:spPr>
          <a:xfrm>
            <a:off x="556569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Methods Used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65696" y="5576292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Newton-Raphson Method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565696" y="6018490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Secant Method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482858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609653" y="4828580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</p:sp>
      <p:sp>
        <p:nvSpPr>
          <p:cNvPr id="15" name="Text 12"/>
          <p:cNvSpPr/>
          <p:nvPr/>
        </p:nvSpPr>
        <p:spPr>
          <a:xfrm>
            <a:off x="998886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Parameters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9988868" y="5576292"/>
            <a:ext cx="3590330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Tolerance: </a:t>
            </a:r>
            <a:r>
              <a:rPr lang="en-US" sz="17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1e-6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988868" y="6082903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Maximum Iterations: 100</a:t>
            </a:r>
            <a:endParaRPr lang="en-US" sz="1750" dirty="0"/>
          </a:p>
        </p:txBody>
      </p:sp>
      <p:pic>
        <p:nvPicPr>
          <p:cNvPr id="19" name="Picture 18" descr="A computer screen with a red and blue gradient&#10;&#10;AI-generated content may be incorrect.">
            <a:extLst>
              <a:ext uri="{FF2B5EF4-FFF2-40B4-BE49-F238E27FC236}">
                <a16:creationId xmlns:a16="http://schemas.microsoft.com/office/drawing/2014/main" id="{ADE0D77A-DD34-8B99-2088-21A11D324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522" y="6694527"/>
            <a:ext cx="5439587" cy="19873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97497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Newton-Raphson Recursive Function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Newton-Raphson method uses the function derivative to iteratively estimate the root.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75503"/>
            <a:ext cx="7604284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recursive function </a:t>
            </a:r>
            <a:r>
              <a:rPr lang="en-US" sz="17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newton_recursive()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calls itself with the updated estimate until convergence is achieved (</a:t>
            </a:r>
            <a:r>
              <a:rPr lang="en-US" sz="175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|f(x)| &lt; \text{tol}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33951" y="4064079"/>
            <a:ext cx="7264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Formula: </a:t>
            </a:r>
            <a:r>
              <a:rPr lang="en-US" sz="175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x_{\text{new}} = x_{\text{old}} - f(x_{\text{old}}) / f'(x_{\text{old}})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33951" y="4631055"/>
            <a:ext cx="7264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Where </a:t>
            </a:r>
            <a:r>
              <a:rPr lang="en-US" sz="175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f(x) = x - \sin(x)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75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f'(x) = 1 - \cos(x)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064079"/>
            <a:ext cx="30480" cy="929878"/>
          </a:xfrm>
          <a:prstGeom prst="rect">
            <a:avLst/>
          </a:prstGeom>
          <a:solidFill>
            <a:srgbClr val="FDC4C4"/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254" y="2196703"/>
            <a:ext cx="4589146" cy="4885015"/>
          </a:xfrm>
          <a:prstGeom prst="rect">
            <a:avLst/>
          </a:prstGeom>
        </p:spPr>
      </p:pic>
      <p:pic>
        <p:nvPicPr>
          <p:cNvPr id="10" name="Picture 9" descr="A blue light shining through a blue screen&#10;&#10;AI-generated content may be incorrect.">
            <a:extLst>
              <a:ext uri="{FF2B5EF4-FFF2-40B4-BE49-F238E27FC236}">
                <a16:creationId xmlns:a16="http://schemas.microsoft.com/office/drawing/2014/main" id="{886BFD61-8FFB-84AD-D307-82DABC412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1254" y="7081717"/>
            <a:ext cx="4589146" cy="11733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91594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Secant Method Recursive Function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27233"/>
            <a:ext cx="4885015" cy="40239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57615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Secant method approximates the derivative using two prior estimates, avoiding direct derivative computation.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9828" y="3506033"/>
            <a:ext cx="7604284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function </a:t>
            </a:r>
            <a:r>
              <a:rPr lang="en-US" sz="17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secant_recursive()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takes two starting guesses and updates them recursively until convergence.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579989" y="4494609"/>
            <a:ext cx="7264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Formula: </a:t>
            </a:r>
            <a:r>
              <a:rPr lang="en-US" sz="175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x_{\text{new}} = x_1 - f(x_1) \cdot (x_1 - x_0) / (f(x_1) - f(x_0))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39828" y="4494609"/>
            <a:ext cx="30480" cy="362903"/>
          </a:xfrm>
          <a:prstGeom prst="rect">
            <a:avLst/>
          </a:prstGeom>
          <a:solidFill>
            <a:srgbClr val="FDC4C4"/>
          </a:solidFill>
          <a:ln/>
        </p:spPr>
      </p:sp>
      <p:sp>
        <p:nvSpPr>
          <p:cNvPr id="8" name="Text 5"/>
          <p:cNvSpPr/>
          <p:nvPr/>
        </p:nvSpPr>
        <p:spPr>
          <a:xfrm>
            <a:off x="6239828" y="511266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method is generally slower than Newton-Raphson but requires less initial information.</a:t>
            </a:r>
            <a:endParaRPr lang="en-US" sz="1750" dirty="0"/>
          </a:p>
        </p:txBody>
      </p:sp>
      <p:pic>
        <p:nvPicPr>
          <p:cNvPr id="10" name="Picture 9" descr="A blue light shining through a blue screen&#10;&#10;AI-generated content may be incorrect.">
            <a:extLst>
              <a:ext uri="{FF2B5EF4-FFF2-40B4-BE49-F238E27FC236}">
                <a16:creationId xmlns:a16="http://schemas.microsoft.com/office/drawing/2014/main" id="{72080B5F-019C-5D76-F24E-DAA397523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5400" y="6855260"/>
            <a:ext cx="1905000" cy="13743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0933"/>
            <a:ext cx="62691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Verification of Solutions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334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Both methods successfully found the root, which was verified by plugging the result back into the original equation </a:t>
            </a:r>
            <a:r>
              <a:rPr lang="en-US" sz="175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f(x) = x - \sin(x)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94296"/>
            <a:ext cx="13042821" cy="1966198"/>
          </a:xfrm>
          <a:prstGeom prst="roundRect">
            <a:avLst>
              <a:gd name="adj" fmla="val 173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90191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4045625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Method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940379" y="4045625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Iterations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499997" y="4045625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Verification (</a:t>
            </a:r>
            <a:r>
              <a:rPr lang="en-US" sz="1750" b="1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f(x)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455223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343" y="469594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Newton-Raphson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940379" y="4695944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499997" y="4695944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2.8e-06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20255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534626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Secant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940379" y="5346263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499997" y="5346263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1.93e-9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1156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resulting </a:t>
            </a:r>
            <a:r>
              <a:rPr lang="en-US" sz="175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f(x)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values are very close to zero, confirming the accuracy of the roots found.</a:t>
            </a:r>
            <a:endParaRPr lang="en-US" sz="1750" dirty="0"/>
          </a:p>
        </p:txBody>
      </p:sp>
      <p:pic>
        <p:nvPicPr>
          <p:cNvPr id="19" name="Picture 18" descr="A blue light shining through a blue screen&#10;&#10;AI-generated content may be incorrect.">
            <a:extLst>
              <a:ext uri="{FF2B5EF4-FFF2-40B4-BE49-F238E27FC236}">
                <a16:creationId xmlns:a16="http://schemas.microsoft.com/office/drawing/2014/main" id="{70AF579C-D7D4-26EE-78E2-6788527D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0" y="7658100"/>
            <a:ext cx="18669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0734"/>
            <a:ext cx="124791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Chapter 2: Recursive vs. Dynamic Programming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60238"/>
            <a:ext cx="642199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Comparison of Computational Efficiency</a:t>
            </a:r>
            <a:endParaRPr lang="en-US" sz="2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625691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5896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Recursive (Rec)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080040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Solves problems by breaking them down into smaller instances of the same problem. Often leads to </a:t>
            </a: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repeated calculations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(e.g., </a:t>
            </a:r>
            <a:r>
              <a:rPr lang="en-US" sz="175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O(2^n)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Fibonacci).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3625691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4589621"/>
            <a:ext cx="37451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Dynamic Programming (DP)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5080040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Stores results of subproblems (memoization or tabulation) to avoid re-computation. Significantly improves efficiency (e.g., </a:t>
            </a:r>
            <a:r>
              <a:rPr lang="en-US" sz="175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O(n)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Fibonacci).</a:t>
            </a:r>
            <a:endParaRPr lang="en-US" sz="1750" dirty="0"/>
          </a:p>
        </p:txBody>
      </p:sp>
      <p:pic>
        <p:nvPicPr>
          <p:cNvPr id="11" name="Picture 10" descr="A computer screen with a red and blue gradient&#10;&#10;AI-generated content may be incorrect.">
            <a:extLst>
              <a:ext uri="{FF2B5EF4-FFF2-40B4-BE49-F238E27FC236}">
                <a16:creationId xmlns:a16="http://schemas.microsoft.com/office/drawing/2014/main" id="{D9B191FA-D929-51CE-93AA-21C1405D4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7665" y="6499123"/>
            <a:ext cx="5161936" cy="23204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090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Case Study 1: Fibonacci Series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6677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Fibonacci sequence is a classic example demonstrating the performance difference between recursive and DP approaches.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974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Recursive Fibonacci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55568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Exponential time complexity </a:t>
            </a:r>
            <a:r>
              <a:rPr lang="en-US" sz="175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O(2^n)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due to repeatedly calculating the same values.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899547"/>
            <a:ext cx="3501509" cy="1065848"/>
          </a:xfrm>
          <a:prstGeom prst="roundRect">
            <a:avLst>
              <a:gd name="adj" fmla="val 3192"/>
            </a:avLst>
          </a:prstGeom>
          <a:solidFill>
            <a:srgbClr val="313136"/>
          </a:solidFill>
          <a:ln/>
        </p:spPr>
      </p:sp>
      <p:sp>
        <p:nvSpPr>
          <p:cNvPr id="8" name="Shape 5"/>
          <p:cNvSpPr/>
          <p:nvPr/>
        </p:nvSpPr>
        <p:spPr>
          <a:xfrm>
            <a:off x="6268879" y="5899547"/>
            <a:ext cx="3524131" cy="1065848"/>
          </a:xfrm>
          <a:prstGeom prst="roundRect">
            <a:avLst>
              <a:gd name="adj" fmla="val 3192"/>
            </a:avLst>
          </a:prstGeom>
          <a:solidFill>
            <a:srgbClr val="313136"/>
          </a:solidFill>
          <a:ln/>
        </p:spPr>
      </p:sp>
      <p:sp>
        <p:nvSpPr>
          <p:cNvPr id="9" name="Text 6"/>
          <p:cNvSpPr/>
          <p:nvPr/>
        </p:nvSpPr>
        <p:spPr>
          <a:xfrm>
            <a:off x="6495693" y="6069568"/>
            <a:ext cx="30705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result = fib_rec(n-1) + fib_rec(n-2);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3974544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Dynamic Programming Fibonacci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42721" y="491001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 time complexity </a:t>
            </a:r>
            <a:r>
              <a:rPr lang="en-US" sz="175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O(n)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by storing computed values and building the solution bottom-up.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0342721" y="6253877"/>
            <a:ext cx="3501509" cy="702945"/>
          </a:xfrm>
          <a:prstGeom prst="roundRect">
            <a:avLst>
              <a:gd name="adj" fmla="val 4840"/>
            </a:avLst>
          </a:prstGeom>
          <a:solidFill>
            <a:srgbClr val="313136"/>
          </a:solidFill>
          <a:ln/>
        </p:spPr>
      </p:sp>
      <p:sp>
        <p:nvSpPr>
          <p:cNvPr id="13" name="Shape 10"/>
          <p:cNvSpPr/>
          <p:nvPr/>
        </p:nvSpPr>
        <p:spPr>
          <a:xfrm>
            <a:off x="10331410" y="6253877"/>
            <a:ext cx="3524131" cy="702945"/>
          </a:xfrm>
          <a:prstGeom prst="roundRect">
            <a:avLst>
              <a:gd name="adj" fmla="val 4840"/>
            </a:avLst>
          </a:prstGeom>
          <a:solidFill>
            <a:srgbClr val="313136"/>
          </a:solidFill>
          <a:ln/>
        </p:spPr>
      </p:sp>
      <p:sp>
        <p:nvSpPr>
          <p:cNvPr id="14" name="Text 11"/>
          <p:cNvSpPr/>
          <p:nvPr/>
        </p:nvSpPr>
        <p:spPr>
          <a:xfrm>
            <a:off x="10558224" y="6423898"/>
            <a:ext cx="30705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fib(i) = fib(i-1) + fib(i-2);</a:t>
            </a:r>
            <a:endParaRPr lang="en-US" sz="1750" dirty="0"/>
          </a:p>
        </p:txBody>
      </p:sp>
      <p:pic>
        <p:nvPicPr>
          <p:cNvPr id="16" name="Picture 15" descr="A blue light shining through a blue screen&#10;&#10;AI-generated content may be incorrect.">
            <a:extLst>
              <a:ext uri="{FF2B5EF4-FFF2-40B4-BE49-F238E27FC236}">
                <a16:creationId xmlns:a16="http://schemas.microsoft.com/office/drawing/2014/main" id="{1B0E646E-DA9F-98B4-EB88-2F75EA6ED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3025" y="7686674"/>
            <a:ext cx="1857375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4183"/>
            <a:ext cx="95654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Case Study 2: 0/1 Knapsack Problem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965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Knapsack problem seeks to maximize value within a fixed capacity.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54805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242429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4124325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381464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DC4C4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614" y="4018717"/>
            <a:ext cx="272177" cy="27217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47217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Recursive Knapsack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5212199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Explores all combinations (include or exclude item), leading to exponential complexity </a:t>
            </a:r>
            <a:r>
              <a:rPr lang="en-US" sz="175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O(2^n)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4154805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242429"/>
          </a:solidFill>
          <a:ln/>
        </p:spPr>
      </p:sp>
      <p:sp>
        <p:nvSpPr>
          <p:cNvPr id="11" name="Shape 8"/>
          <p:cNvSpPr/>
          <p:nvPr/>
        </p:nvSpPr>
        <p:spPr>
          <a:xfrm>
            <a:off x="7428548" y="4124325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</p:sp>
      <p:sp>
        <p:nvSpPr>
          <p:cNvPr id="12" name="Shape 9"/>
          <p:cNvSpPr/>
          <p:nvPr/>
        </p:nvSpPr>
        <p:spPr>
          <a:xfrm>
            <a:off x="10292298" y="381464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DC4C4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6371" y="4018717"/>
            <a:ext cx="272177" cy="27217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5842" y="4721781"/>
            <a:ext cx="44251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Dynamic Programming Knapsack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85842" y="5212199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a 2D table to store solutions to subproblems, achieving polynomial complexity </a:t>
            </a:r>
            <a:r>
              <a:rPr lang="en-US" sz="1750" i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O(n \times \text{capacity})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pic>
        <p:nvPicPr>
          <p:cNvPr id="17" name="Picture 16" descr="A computer screen with a red and blue gradient&#10;&#10;AI-generated content may be incorrect.">
            <a:extLst>
              <a:ext uri="{FF2B5EF4-FFF2-40B4-BE49-F238E27FC236}">
                <a16:creationId xmlns:a16="http://schemas.microsoft.com/office/drawing/2014/main" id="{AB85B64E-EA0A-66F7-1529-2607965A64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57936" y="6794090"/>
            <a:ext cx="4542504" cy="18582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5212"/>
            <a:ext cx="114296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 Comparison: DP vs. Recursion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0761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Plots clearly show that Dynamic Programming is significantly faster than pure recursion for problems with overlapping subproblems.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297" y="3034546"/>
            <a:ext cx="4320897" cy="272188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645" y="3034546"/>
            <a:ext cx="5001458" cy="2721888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793790" y="6157555"/>
            <a:ext cx="13042821" cy="1326713"/>
          </a:xfrm>
          <a:prstGeom prst="roundRect">
            <a:avLst>
              <a:gd name="adj" fmla="val 2565"/>
            </a:avLst>
          </a:prstGeom>
          <a:solidFill>
            <a:srgbClr val="4A0303"/>
          </a:solidFill>
          <a:ln/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604" y="6501646"/>
            <a:ext cx="283488" cy="2268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30906" y="6441043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Fibonacci, the speedup ratio increases dramatically as </a:t>
            </a:r>
            <a:r>
              <a:rPr lang="en-US" sz="1750" i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</a:t>
            </a: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grows, highlighting the inefficiency of repeated calculations in pure recursion.</a:t>
            </a:r>
            <a:endParaRPr lang="en-US" sz="1750" dirty="0"/>
          </a:p>
        </p:txBody>
      </p:sp>
      <p:pic>
        <p:nvPicPr>
          <p:cNvPr id="10" name="Picture 9" descr="A blue light shining through a blue screen&#10;&#10;AI-generated content may be incorrect.">
            <a:extLst>
              <a:ext uri="{FF2B5EF4-FFF2-40B4-BE49-F238E27FC236}">
                <a16:creationId xmlns:a16="http://schemas.microsoft.com/office/drawing/2014/main" id="{20756BD2-6A80-004E-7735-34D34174F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3975" y="7667624"/>
            <a:ext cx="1876425" cy="5619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716</Words>
  <Application>Microsoft Office PowerPoint</Application>
  <PresentationFormat>Custom</PresentationFormat>
  <Paragraphs>74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Instrument Sans Medium</vt:lpstr>
      <vt:lpstr>Consolas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khisa ivan</cp:lastModifiedBy>
  <cp:revision>3</cp:revision>
  <dcterms:created xsi:type="dcterms:W3CDTF">2025-10-22T01:15:34Z</dcterms:created>
  <dcterms:modified xsi:type="dcterms:W3CDTF">2025-10-22T01:46:46Z</dcterms:modified>
</cp:coreProperties>
</file>